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8" r:id="rId6"/>
    <p:sldId id="309" r:id="rId7"/>
    <p:sldId id="306" r:id="rId8"/>
    <p:sldId id="311" r:id="rId9"/>
    <p:sldId id="312" r:id="rId10"/>
    <p:sldId id="314" r:id="rId11"/>
    <p:sldId id="310" r:id="rId12"/>
    <p:sldId id="305" r:id="rId13"/>
    <p:sldId id="301" r:id="rId14"/>
    <p:sldId id="302" r:id="rId15"/>
    <p:sldId id="304" r:id="rId16"/>
    <p:sldId id="316"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Sinclair" userId="56560ef8b9b9cb82" providerId="LiveId" clId="{076F9012-9890-41F8-A394-83C1F1136DE6}"/>
    <pc:docChg chg="custSel modSld sldOrd">
      <pc:chgData name="Oscar Sinclair" userId="56560ef8b9b9cb82" providerId="LiveId" clId="{076F9012-9890-41F8-A394-83C1F1136DE6}" dt="2021-08-19T17:15:26.656" v="82" actId="20577"/>
      <pc:docMkLst>
        <pc:docMk/>
      </pc:docMkLst>
      <pc:sldChg chg="modSp mod">
        <pc:chgData name="Oscar Sinclair" userId="56560ef8b9b9cb82" providerId="LiveId" clId="{076F9012-9890-41F8-A394-83C1F1136DE6}" dt="2021-08-19T12:56:40.576" v="71" actId="27636"/>
        <pc:sldMkLst>
          <pc:docMk/>
          <pc:sldMk cId="193143965" sldId="298"/>
        </pc:sldMkLst>
        <pc:spChg chg="mod">
          <ac:chgData name="Oscar Sinclair" userId="56560ef8b9b9cb82" providerId="LiveId" clId="{076F9012-9890-41F8-A394-83C1F1136DE6}" dt="2021-08-19T12:56:40.576" v="71" actId="27636"/>
          <ac:spMkLst>
            <pc:docMk/>
            <pc:sldMk cId="193143965" sldId="298"/>
            <ac:spMk id="2" creationId="{9AB2EA78-AEB3-469B-9025-3B17201A457B}"/>
          </ac:spMkLst>
        </pc:spChg>
      </pc:sldChg>
      <pc:sldChg chg="modSp mod ord">
        <pc:chgData name="Oscar Sinclair" userId="56560ef8b9b9cb82" providerId="LiveId" clId="{076F9012-9890-41F8-A394-83C1F1136DE6}" dt="2021-08-19T17:15:26.656" v="82" actId="20577"/>
        <pc:sldMkLst>
          <pc:docMk/>
          <pc:sldMk cId="556545372" sldId="310"/>
        </pc:sldMkLst>
        <pc:spChg chg="mod">
          <ac:chgData name="Oscar Sinclair" userId="56560ef8b9b9cb82" providerId="LiveId" clId="{076F9012-9890-41F8-A394-83C1F1136DE6}" dt="2021-08-19T17:15:26.656" v="82" actId="20577"/>
          <ac:spMkLst>
            <pc:docMk/>
            <pc:sldMk cId="556545372" sldId="310"/>
            <ac:spMk id="2" creationId="{CC2A81E8-AFBF-4FF5-A830-79070D78D19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8/19/2021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8/19/2021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8/19/2021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8/19/2021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8/19/2021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8/19/2021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8/19/2021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8/19/2021</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8/19/2021</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8/19/2021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3100" dirty="0">
                <a:solidFill>
                  <a:schemeClr val="tx1"/>
                </a:solidFill>
              </a:rPr>
              <a:t>August 19 Video Update:</a:t>
            </a:r>
            <a:br>
              <a:rPr lang="en-US" sz="4400" dirty="0">
                <a:solidFill>
                  <a:schemeClr val="tx1"/>
                </a:solidFill>
              </a:rPr>
            </a:br>
            <a:r>
              <a:rPr lang="en-US" sz="4400" dirty="0">
                <a:solidFill>
                  <a:schemeClr val="tx1"/>
                </a:solidFill>
              </a:rPr>
              <a:t>Fall 2021 Stepwise Plan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fontScale="77500" lnSpcReduction="20000"/>
          </a:bodyPr>
          <a:lstStyle/>
          <a:p>
            <a:pPr>
              <a:lnSpc>
                <a:spcPct val="100000"/>
              </a:lnSpc>
            </a:pPr>
            <a:r>
              <a:rPr lang="en-US" sz="1600"/>
              <a:t>Unitarian Church of Lincoln</a:t>
            </a:r>
          </a:p>
          <a:p>
            <a:pPr>
              <a:lnSpc>
                <a:spcPct val="100000"/>
              </a:lnSpc>
            </a:pPr>
            <a:r>
              <a:rPr lang="en-US" sz="1600"/>
              <a:t>Rev. Oscar Sinclair</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4340-BDAC-4CF0-A1A0-2B7BB5756B3C}"/>
              </a:ext>
            </a:extLst>
          </p:cNvPr>
          <p:cNvSpPr>
            <a:spLocks noGrp="1"/>
          </p:cNvSpPr>
          <p:nvPr>
            <p:ph type="title"/>
          </p:nvPr>
        </p:nvSpPr>
        <p:spPr/>
        <p:txBody>
          <a:bodyPr/>
          <a:lstStyle/>
          <a:p>
            <a:r>
              <a:rPr lang="en-US"/>
              <a:t>Yellow – Increasing Measures </a:t>
            </a:r>
          </a:p>
        </p:txBody>
      </p:sp>
      <p:graphicFrame>
        <p:nvGraphicFramePr>
          <p:cNvPr id="4" name="Table 4">
            <a:extLst>
              <a:ext uri="{FF2B5EF4-FFF2-40B4-BE49-F238E27FC236}">
                <a16:creationId xmlns:a16="http://schemas.microsoft.com/office/drawing/2014/main" id="{BBD58871-B304-4AC4-9F79-F15761C56B38}"/>
              </a:ext>
            </a:extLst>
          </p:cNvPr>
          <p:cNvGraphicFramePr>
            <a:graphicFrameLocks noGrp="1"/>
          </p:cNvGraphicFramePr>
          <p:nvPr>
            <p:ph idx="1"/>
            <p:extLst>
              <p:ext uri="{D42A27DB-BD31-4B8C-83A1-F6EECF244321}">
                <p14:modId xmlns:p14="http://schemas.microsoft.com/office/powerpoint/2010/main" val="540177254"/>
              </p:ext>
            </p:extLst>
          </p:nvPr>
        </p:nvGraphicFramePr>
        <p:xfrm>
          <a:off x="1096963" y="2108199"/>
          <a:ext cx="10058400" cy="3916220"/>
        </p:xfrm>
        <a:graphic>
          <a:graphicData uri="http://schemas.openxmlformats.org/drawingml/2006/table">
            <a:tbl>
              <a:tblPr firstRow="1" bandRow="1">
                <a:tableStyleId>{74C1A8A3-306A-4EB7-A6B1-4F7E0EB9C5D6}</a:tableStyleId>
              </a:tblPr>
              <a:tblGrid>
                <a:gridCol w="2514600">
                  <a:extLst>
                    <a:ext uri="{9D8B030D-6E8A-4147-A177-3AD203B41FA5}">
                      <a16:colId xmlns:a16="http://schemas.microsoft.com/office/drawing/2014/main" val="2935854187"/>
                    </a:ext>
                  </a:extLst>
                </a:gridCol>
                <a:gridCol w="2514600">
                  <a:extLst>
                    <a:ext uri="{9D8B030D-6E8A-4147-A177-3AD203B41FA5}">
                      <a16:colId xmlns:a16="http://schemas.microsoft.com/office/drawing/2014/main" val="1159658014"/>
                    </a:ext>
                  </a:extLst>
                </a:gridCol>
                <a:gridCol w="2514600">
                  <a:extLst>
                    <a:ext uri="{9D8B030D-6E8A-4147-A177-3AD203B41FA5}">
                      <a16:colId xmlns:a16="http://schemas.microsoft.com/office/drawing/2014/main" val="2864697066"/>
                    </a:ext>
                  </a:extLst>
                </a:gridCol>
                <a:gridCol w="2514600">
                  <a:extLst>
                    <a:ext uri="{9D8B030D-6E8A-4147-A177-3AD203B41FA5}">
                      <a16:colId xmlns:a16="http://schemas.microsoft.com/office/drawing/2014/main" val="2637078136"/>
                    </a:ext>
                  </a:extLst>
                </a:gridCol>
              </a:tblGrid>
              <a:tr h="750455">
                <a:tc>
                  <a:txBody>
                    <a:bodyPr/>
                    <a:lstStyle/>
                    <a:p>
                      <a:pPr algn="ctr"/>
                      <a:endParaRPr lang="en-US" sz="3200"/>
                    </a:p>
                  </a:txBody>
                  <a:tcPr/>
                </a:tc>
                <a:tc>
                  <a:txBody>
                    <a:bodyPr/>
                    <a:lstStyle/>
                    <a:p>
                      <a:pPr algn="l"/>
                      <a:r>
                        <a:rPr lang="en-US" sz="3200"/>
                        <a:t>LOW</a:t>
                      </a:r>
                    </a:p>
                  </a:txBody>
                  <a:tcPr/>
                </a:tc>
                <a:tc>
                  <a:txBody>
                    <a:bodyPr/>
                    <a:lstStyle/>
                    <a:p>
                      <a:pPr algn="l"/>
                      <a:r>
                        <a:rPr lang="en-US" sz="3200"/>
                        <a:t>MID</a:t>
                      </a:r>
                    </a:p>
                  </a:txBody>
                  <a:tcPr/>
                </a:tc>
                <a:tc>
                  <a:txBody>
                    <a:bodyPr/>
                    <a:lstStyle/>
                    <a:p>
                      <a:pPr algn="l"/>
                      <a:r>
                        <a:rPr lang="en-US" sz="3200"/>
                        <a:t>HIGH</a:t>
                      </a:r>
                    </a:p>
                  </a:txBody>
                  <a:tcPr/>
                </a:tc>
                <a:extLst>
                  <a:ext uri="{0D108BD9-81ED-4DB2-BD59-A6C34878D82A}">
                    <a16:rowId xmlns:a16="http://schemas.microsoft.com/office/drawing/2014/main" val="4129127002"/>
                  </a:ext>
                </a:extLst>
              </a:tr>
              <a:tr h="750455">
                <a:tc>
                  <a:txBody>
                    <a:bodyPr/>
                    <a:lstStyle/>
                    <a:p>
                      <a:pPr algn="l"/>
                      <a:r>
                        <a:rPr lang="en-US"/>
                        <a:t>Worship/Capacity</a:t>
                      </a:r>
                    </a:p>
                  </a:txBody>
                  <a:tcPr/>
                </a:tc>
                <a:tc>
                  <a:txBody>
                    <a:bodyPr/>
                    <a:lstStyle/>
                    <a:p>
                      <a:r>
                        <a:rPr lang="en-US"/>
                        <a:t>75 ppl in Sanctuary</a:t>
                      </a:r>
                    </a:p>
                    <a:p>
                      <a:r>
                        <a:rPr lang="en-US"/>
                        <a:t>Masks required</a:t>
                      </a:r>
                    </a:p>
                  </a:txBody>
                  <a:tcPr/>
                </a:tc>
                <a:tc>
                  <a:txBody>
                    <a:bodyPr/>
                    <a:lstStyle/>
                    <a:p>
                      <a:r>
                        <a:rPr lang="en-US"/>
                        <a:t>50</a:t>
                      </a:r>
                    </a:p>
                  </a:txBody>
                  <a:tcPr/>
                </a:tc>
                <a:tc>
                  <a:txBody>
                    <a:bodyPr/>
                    <a:lstStyle/>
                    <a:p>
                      <a:r>
                        <a:rPr lang="en-US"/>
                        <a:t>37</a:t>
                      </a:r>
                    </a:p>
                  </a:txBody>
                  <a:tcPr/>
                </a:tc>
                <a:extLst>
                  <a:ext uri="{0D108BD9-81ED-4DB2-BD59-A6C34878D82A}">
                    <a16:rowId xmlns:a16="http://schemas.microsoft.com/office/drawing/2014/main" val="1622946585"/>
                  </a:ext>
                </a:extLst>
              </a:tr>
              <a:tr h="750455">
                <a:tc>
                  <a:txBody>
                    <a:bodyPr/>
                    <a:lstStyle/>
                    <a:p>
                      <a:pPr algn="l"/>
                      <a:r>
                        <a:rPr lang="en-US"/>
                        <a:t>Small Groups</a:t>
                      </a:r>
                    </a:p>
                  </a:txBody>
                  <a:tcPr/>
                </a:tc>
                <a:tc>
                  <a:txBody>
                    <a:bodyPr/>
                    <a:lstStyle/>
                    <a:p>
                      <a:r>
                        <a:rPr lang="en-US"/>
                        <a:t>Yes, with masks. </a:t>
                      </a:r>
                    </a:p>
                    <a:p>
                      <a:r>
                        <a:rPr lang="en-US" i="1"/>
                        <a:t>Or masked outdoors</a:t>
                      </a:r>
                    </a:p>
                  </a:txBody>
                  <a:tcPr/>
                </a:tc>
                <a:tc>
                  <a:txBody>
                    <a:bodyPr/>
                    <a:lstStyle/>
                    <a:p>
                      <a:r>
                        <a:rPr lang="en-US"/>
                        <a:t>&lt;15, with masks and social distance</a:t>
                      </a:r>
                    </a:p>
                    <a:p>
                      <a:r>
                        <a:rPr lang="en-US" i="1"/>
                        <a:t>Or masked outdoors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&lt;15, with masks and social distance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t>Or masked outdoors</a:t>
                      </a:r>
                    </a:p>
                  </a:txBody>
                  <a:tcPr/>
                </a:tc>
                <a:extLst>
                  <a:ext uri="{0D108BD9-81ED-4DB2-BD59-A6C34878D82A}">
                    <a16:rowId xmlns:a16="http://schemas.microsoft.com/office/drawing/2014/main" val="1898499891"/>
                  </a:ext>
                </a:extLst>
              </a:tr>
              <a:tr h="750455">
                <a:tc>
                  <a:txBody>
                    <a:bodyPr/>
                    <a:lstStyle/>
                    <a:p>
                      <a:pPr algn="l"/>
                      <a:r>
                        <a:rPr lang="en-US"/>
                        <a:t>RGL</a:t>
                      </a:r>
                    </a:p>
                  </a:txBody>
                  <a:tcPr/>
                </a:tc>
                <a:tc>
                  <a:txBody>
                    <a:bodyPr/>
                    <a:lstStyle/>
                    <a:p>
                      <a:r>
                        <a:rPr lang="en-US"/>
                        <a:t>Multi-Platform</a:t>
                      </a:r>
                    </a:p>
                  </a:txBody>
                  <a:tcPr/>
                </a:tc>
                <a:tc>
                  <a:txBody>
                    <a:bodyPr/>
                    <a:lstStyle/>
                    <a:p>
                      <a:r>
                        <a:rPr lang="en-US"/>
                        <a:t>Online</a:t>
                      </a:r>
                    </a:p>
                  </a:txBody>
                  <a:tcPr/>
                </a:tc>
                <a:tc>
                  <a:txBody>
                    <a:bodyPr/>
                    <a:lstStyle/>
                    <a:p>
                      <a:r>
                        <a:rPr lang="en-US"/>
                        <a:t>Online</a:t>
                      </a:r>
                    </a:p>
                  </a:txBody>
                  <a:tcPr/>
                </a:tc>
                <a:extLst>
                  <a:ext uri="{0D108BD9-81ED-4DB2-BD59-A6C34878D82A}">
                    <a16:rowId xmlns:a16="http://schemas.microsoft.com/office/drawing/2014/main" val="2567668254"/>
                  </a:ext>
                </a:extLst>
              </a:tr>
              <a:tr h="750455">
                <a:tc>
                  <a:txBody>
                    <a:bodyPr/>
                    <a:lstStyle/>
                    <a:p>
                      <a:pPr algn="l"/>
                      <a:r>
                        <a:rPr lang="en-US"/>
                        <a:t>Office</a:t>
                      </a:r>
                    </a:p>
                  </a:txBody>
                  <a:tcPr/>
                </a:tc>
                <a:tc>
                  <a:txBody>
                    <a:bodyPr/>
                    <a:lstStyle/>
                    <a:p>
                      <a:r>
                        <a:rPr lang="en-US"/>
                        <a:t>Open, with masks</a:t>
                      </a:r>
                    </a:p>
                  </a:txBody>
                  <a:tcPr/>
                </a:tc>
                <a:tc>
                  <a:txBody>
                    <a:bodyPr/>
                    <a:lstStyle/>
                    <a:p>
                      <a:r>
                        <a:rPr lang="en-US"/>
                        <a:t>By appointment</a:t>
                      </a:r>
                    </a:p>
                  </a:txBody>
                  <a:tcPr/>
                </a:tc>
                <a:tc>
                  <a:txBody>
                    <a:bodyPr/>
                    <a:lstStyle/>
                    <a:p>
                      <a:r>
                        <a:rPr lang="en-US"/>
                        <a:t>By appointment</a:t>
                      </a:r>
                    </a:p>
                  </a:txBody>
                  <a:tcPr/>
                </a:tc>
                <a:extLst>
                  <a:ext uri="{0D108BD9-81ED-4DB2-BD59-A6C34878D82A}">
                    <a16:rowId xmlns:a16="http://schemas.microsoft.com/office/drawing/2014/main" val="348290409"/>
                  </a:ext>
                </a:extLst>
              </a:tr>
            </a:tbl>
          </a:graphicData>
        </a:graphic>
      </p:graphicFrame>
    </p:spTree>
    <p:extLst>
      <p:ext uri="{BB962C8B-B14F-4D97-AF65-F5344CB8AC3E}">
        <p14:creationId xmlns:p14="http://schemas.microsoft.com/office/powerpoint/2010/main" val="204404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4340-BDAC-4CF0-A1A0-2B7BB5756B3C}"/>
              </a:ext>
            </a:extLst>
          </p:cNvPr>
          <p:cNvSpPr>
            <a:spLocks noGrp="1"/>
          </p:cNvSpPr>
          <p:nvPr>
            <p:ph type="title"/>
          </p:nvPr>
        </p:nvSpPr>
        <p:spPr/>
        <p:txBody>
          <a:bodyPr/>
          <a:lstStyle/>
          <a:p>
            <a:r>
              <a:rPr lang="en-US"/>
              <a:t>Orange – Primarily Online</a:t>
            </a:r>
          </a:p>
        </p:txBody>
      </p:sp>
      <p:graphicFrame>
        <p:nvGraphicFramePr>
          <p:cNvPr id="6" name="Table 6">
            <a:extLst>
              <a:ext uri="{FF2B5EF4-FFF2-40B4-BE49-F238E27FC236}">
                <a16:creationId xmlns:a16="http://schemas.microsoft.com/office/drawing/2014/main" id="{E831B218-EFE9-4D43-B202-9ABD4E8CDC3B}"/>
              </a:ext>
            </a:extLst>
          </p:cNvPr>
          <p:cNvGraphicFramePr>
            <a:graphicFrameLocks noGrp="1"/>
          </p:cNvGraphicFramePr>
          <p:nvPr>
            <p:ph idx="1"/>
            <p:extLst>
              <p:ext uri="{D42A27DB-BD31-4B8C-83A1-F6EECF244321}">
                <p14:modId xmlns:p14="http://schemas.microsoft.com/office/powerpoint/2010/main" val="2950361949"/>
              </p:ext>
            </p:extLst>
          </p:nvPr>
        </p:nvGraphicFramePr>
        <p:xfrm>
          <a:off x="1096963" y="2108199"/>
          <a:ext cx="10058400" cy="3821545"/>
        </p:xfrm>
        <a:graphic>
          <a:graphicData uri="http://schemas.openxmlformats.org/drawingml/2006/table">
            <a:tbl>
              <a:tblPr firstRow="1" bandRow="1">
                <a:tableStyleId>{6E25E649-3F16-4E02-A733-19D2CDBF48F0}</a:tableStyleId>
              </a:tblPr>
              <a:tblGrid>
                <a:gridCol w="2342923">
                  <a:extLst>
                    <a:ext uri="{9D8B030D-6E8A-4147-A177-3AD203B41FA5}">
                      <a16:colId xmlns:a16="http://schemas.microsoft.com/office/drawing/2014/main" val="3282338852"/>
                    </a:ext>
                  </a:extLst>
                </a:gridCol>
                <a:gridCol w="7715477">
                  <a:extLst>
                    <a:ext uri="{9D8B030D-6E8A-4147-A177-3AD203B41FA5}">
                      <a16:colId xmlns:a16="http://schemas.microsoft.com/office/drawing/2014/main" val="447037675"/>
                    </a:ext>
                  </a:extLst>
                </a:gridCol>
              </a:tblGrid>
              <a:tr h="667399">
                <a:tc>
                  <a:txBody>
                    <a:bodyPr/>
                    <a:lstStyle/>
                    <a:p>
                      <a:endParaRPr lang="en-US"/>
                    </a:p>
                  </a:txBody>
                  <a:tcPr/>
                </a:tc>
                <a:tc>
                  <a:txBody>
                    <a:bodyPr/>
                    <a:lstStyle/>
                    <a:p>
                      <a:endParaRPr lang="en-US"/>
                    </a:p>
                  </a:txBody>
                  <a:tcPr/>
                </a:tc>
                <a:extLst>
                  <a:ext uri="{0D108BD9-81ED-4DB2-BD59-A6C34878D82A}">
                    <a16:rowId xmlns:a16="http://schemas.microsoft.com/office/drawing/2014/main" val="1902546931"/>
                  </a:ext>
                </a:extLst>
              </a:tr>
              <a:tr h="1151949">
                <a:tc>
                  <a:txBody>
                    <a:bodyPr/>
                    <a:lstStyle/>
                    <a:p>
                      <a:pPr algn="l"/>
                      <a:r>
                        <a:rPr lang="en-US"/>
                        <a:t>Worship Capacity</a:t>
                      </a:r>
                    </a:p>
                  </a:txBody>
                  <a:tcPr/>
                </a:tc>
                <a:tc>
                  <a:txBody>
                    <a:bodyPr/>
                    <a:lstStyle/>
                    <a:p>
                      <a:r>
                        <a:rPr lang="en-US"/>
                        <a:t>Sunday morning worship continues with participants (&lt;10) present and masked livestreaming at 10:00 Sunday morning.</a:t>
                      </a:r>
                    </a:p>
                  </a:txBody>
                  <a:tcPr/>
                </a:tc>
                <a:extLst>
                  <a:ext uri="{0D108BD9-81ED-4DB2-BD59-A6C34878D82A}">
                    <a16:rowId xmlns:a16="http://schemas.microsoft.com/office/drawing/2014/main" val="1789252325"/>
                  </a:ext>
                </a:extLst>
              </a:tr>
              <a:tr h="667399">
                <a:tc>
                  <a:txBody>
                    <a:bodyPr/>
                    <a:lstStyle/>
                    <a:p>
                      <a:pPr algn="l"/>
                      <a:r>
                        <a:rPr lang="en-US"/>
                        <a:t>Small Groups</a:t>
                      </a:r>
                    </a:p>
                  </a:txBody>
                  <a:tcPr/>
                </a:tc>
                <a:tc>
                  <a:txBody>
                    <a:bodyPr/>
                    <a:lstStyle/>
                    <a:p>
                      <a:r>
                        <a:rPr lang="en-US"/>
                        <a:t>Small groups meet online.</a:t>
                      </a:r>
                    </a:p>
                  </a:txBody>
                  <a:tcPr/>
                </a:tc>
                <a:extLst>
                  <a:ext uri="{0D108BD9-81ED-4DB2-BD59-A6C34878D82A}">
                    <a16:rowId xmlns:a16="http://schemas.microsoft.com/office/drawing/2014/main" val="2804601505"/>
                  </a:ext>
                </a:extLst>
              </a:tr>
              <a:tr h="667399">
                <a:tc>
                  <a:txBody>
                    <a:bodyPr/>
                    <a:lstStyle/>
                    <a:p>
                      <a:pPr algn="l"/>
                      <a:r>
                        <a:rPr lang="en-US"/>
                        <a:t>RGL</a:t>
                      </a:r>
                    </a:p>
                  </a:txBody>
                  <a:tcPr/>
                </a:tc>
                <a:tc>
                  <a:txBody>
                    <a:bodyPr/>
                    <a:lstStyle/>
                    <a:p>
                      <a:r>
                        <a:rPr lang="en-US"/>
                        <a:t>Online at 11:00 Sunday</a:t>
                      </a:r>
                    </a:p>
                  </a:txBody>
                  <a:tcPr/>
                </a:tc>
                <a:extLst>
                  <a:ext uri="{0D108BD9-81ED-4DB2-BD59-A6C34878D82A}">
                    <a16:rowId xmlns:a16="http://schemas.microsoft.com/office/drawing/2014/main" val="3937469726"/>
                  </a:ext>
                </a:extLst>
              </a:tr>
              <a:tr h="667399">
                <a:tc>
                  <a:txBody>
                    <a:bodyPr/>
                    <a:lstStyle/>
                    <a:p>
                      <a:pPr algn="l"/>
                      <a:r>
                        <a:rPr lang="en-US"/>
                        <a:t>Office</a:t>
                      </a:r>
                    </a:p>
                  </a:txBody>
                  <a:tcPr/>
                </a:tc>
                <a:tc>
                  <a:txBody>
                    <a:bodyPr/>
                    <a:lstStyle/>
                    <a:p>
                      <a:r>
                        <a:rPr lang="en-US"/>
                        <a:t>Staff primarily works from home.  Office open by appointment, but staff and congregation are encouraged to interact online.</a:t>
                      </a:r>
                    </a:p>
                  </a:txBody>
                  <a:tcPr/>
                </a:tc>
                <a:extLst>
                  <a:ext uri="{0D108BD9-81ED-4DB2-BD59-A6C34878D82A}">
                    <a16:rowId xmlns:a16="http://schemas.microsoft.com/office/drawing/2014/main" val="1011119404"/>
                  </a:ext>
                </a:extLst>
              </a:tr>
            </a:tbl>
          </a:graphicData>
        </a:graphic>
      </p:graphicFrame>
    </p:spTree>
    <p:extLst>
      <p:ext uri="{BB962C8B-B14F-4D97-AF65-F5344CB8AC3E}">
        <p14:creationId xmlns:p14="http://schemas.microsoft.com/office/powerpoint/2010/main" val="324173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4340-BDAC-4CF0-A1A0-2B7BB5756B3C}"/>
              </a:ext>
            </a:extLst>
          </p:cNvPr>
          <p:cNvSpPr>
            <a:spLocks noGrp="1"/>
          </p:cNvSpPr>
          <p:nvPr>
            <p:ph type="title"/>
          </p:nvPr>
        </p:nvSpPr>
        <p:spPr/>
        <p:txBody>
          <a:bodyPr/>
          <a:lstStyle/>
          <a:p>
            <a:r>
              <a:rPr lang="en-US"/>
              <a:t>Red – Building Fully Closed</a:t>
            </a:r>
          </a:p>
        </p:txBody>
      </p:sp>
      <p:graphicFrame>
        <p:nvGraphicFramePr>
          <p:cNvPr id="6" name="Table 6">
            <a:extLst>
              <a:ext uri="{FF2B5EF4-FFF2-40B4-BE49-F238E27FC236}">
                <a16:creationId xmlns:a16="http://schemas.microsoft.com/office/drawing/2014/main" id="{E831B218-EFE9-4D43-B202-9ABD4E8CDC3B}"/>
              </a:ext>
            </a:extLst>
          </p:cNvPr>
          <p:cNvGraphicFramePr>
            <a:graphicFrameLocks noGrp="1"/>
          </p:cNvGraphicFramePr>
          <p:nvPr>
            <p:ph idx="1"/>
            <p:extLst>
              <p:ext uri="{D42A27DB-BD31-4B8C-83A1-F6EECF244321}">
                <p14:modId xmlns:p14="http://schemas.microsoft.com/office/powerpoint/2010/main" val="1833350838"/>
              </p:ext>
            </p:extLst>
          </p:nvPr>
        </p:nvGraphicFramePr>
        <p:xfrm>
          <a:off x="1096963" y="2108199"/>
          <a:ext cx="10058400" cy="3821545"/>
        </p:xfrm>
        <a:graphic>
          <a:graphicData uri="http://schemas.openxmlformats.org/drawingml/2006/table">
            <a:tbl>
              <a:tblPr firstRow="1" bandRow="1">
                <a:tableStyleId>{EB9631B5-78F2-41C9-869B-9F39066F8104}</a:tableStyleId>
              </a:tblPr>
              <a:tblGrid>
                <a:gridCol w="2395174">
                  <a:extLst>
                    <a:ext uri="{9D8B030D-6E8A-4147-A177-3AD203B41FA5}">
                      <a16:colId xmlns:a16="http://schemas.microsoft.com/office/drawing/2014/main" val="3282338852"/>
                    </a:ext>
                  </a:extLst>
                </a:gridCol>
                <a:gridCol w="7663226">
                  <a:extLst>
                    <a:ext uri="{9D8B030D-6E8A-4147-A177-3AD203B41FA5}">
                      <a16:colId xmlns:a16="http://schemas.microsoft.com/office/drawing/2014/main" val="447037675"/>
                    </a:ext>
                  </a:extLst>
                </a:gridCol>
              </a:tblGrid>
              <a:tr h="667399">
                <a:tc>
                  <a:txBody>
                    <a:bodyPr/>
                    <a:lstStyle/>
                    <a:p>
                      <a:endParaRPr lang="en-US" sz="1800" b="1" kern="1200">
                        <a:solidFill>
                          <a:schemeClr val="lt1"/>
                        </a:solidFill>
                        <a:latin typeface="+mn-lt"/>
                        <a:ea typeface="+mn-ea"/>
                        <a:cs typeface="+mn-cs"/>
                      </a:endParaRPr>
                    </a:p>
                  </a:txBody>
                  <a:tcPr/>
                </a:tc>
                <a:tc>
                  <a:txBody>
                    <a:bodyPr/>
                    <a:lstStyle/>
                    <a:p>
                      <a:endParaRPr lang="en-US"/>
                    </a:p>
                  </a:txBody>
                  <a:tcPr/>
                </a:tc>
                <a:extLst>
                  <a:ext uri="{0D108BD9-81ED-4DB2-BD59-A6C34878D82A}">
                    <a16:rowId xmlns:a16="http://schemas.microsoft.com/office/drawing/2014/main" val="1902546931"/>
                  </a:ext>
                </a:extLst>
              </a:tr>
              <a:tr h="1151949">
                <a:tc>
                  <a:txBody>
                    <a:bodyPr/>
                    <a:lstStyle/>
                    <a:p>
                      <a:pPr algn="l"/>
                      <a:r>
                        <a:rPr lang="en-US"/>
                        <a:t>Worship Capacity</a:t>
                      </a:r>
                    </a:p>
                  </a:txBody>
                  <a:tcPr/>
                </a:tc>
                <a:tc>
                  <a:txBody>
                    <a:bodyPr/>
                    <a:lstStyle/>
                    <a:p>
                      <a:r>
                        <a:rPr lang="en-US"/>
                        <a:t>Worship prerecorded from home, edited together remotely</a:t>
                      </a:r>
                    </a:p>
                  </a:txBody>
                  <a:tcPr/>
                </a:tc>
                <a:extLst>
                  <a:ext uri="{0D108BD9-81ED-4DB2-BD59-A6C34878D82A}">
                    <a16:rowId xmlns:a16="http://schemas.microsoft.com/office/drawing/2014/main" val="1789252325"/>
                  </a:ext>
                </a:extLst>
              </a:tr>
              <a:tr h="667399">
                <a:tc>
                  <a:txBody>
                    <a:bodyPr/>
                    <a:lstStyle/>
                    <a:p>
                      <a:pPr algn="l"/>
                      <a:r>
                        <a:rPr lang="en-US"/>
                        <a:t>Small Groups</a:t>
                      </a:r>
                    </a:p>
                  </a:txBody>
                  <a:tcPr/>
                </a:tc>
                <a:tc>
                  <a:txBody>
                    <a:bodyPr/>
                    <a:lstStyle/>
                    <a:p>
                      <a:r>
                        <a:rPr lang="en-US"/>
                        <a:t>Building closed, all meetings on Zoom</a:t>
                      </a:r>
                    </a:p>
                  </a:txBody>
                  <a:tcPr/>
                </a:tc>
                <a:extLst>
                  <a:ext uri="{0D108BD9-81ED-4DB2-BD59-A6C34878D82A}">
                    <a16:rowId xmlns:a16="http://schemas.microsoft.com/office/drawing/2014/main" val="2804601505"/>
                  </a:ext>
                </a:extLst>
              </a:tr>
              <a:tr h="667399">
                <a:tc>
                  <a:txBody>
                    <a:bodyPr/>
                    <a:lstStyle/>
                    <a:p>
                      <a:pPr algn="l"/>
                      <a:r>
                        <a:rPr lang="en-US"/>
                        <a:t>RGL</a:t>
                      </a:r>
                    </a:p>
                  </a:txBody>
                  <a:tcPr/>
                </a:tc>
                <a:tc>
                  <a:txBody>
                    <a:bodyPr/>
                    <a:lstStyle/>
                    <a:p>
                      <a:r>
                        <a:rPr lang="en-US"/>
                        <a:t>Online at 11:00 Sunday</a:t>
                      </a:r>
                    </a:p>
                  </a:txBody>
                  <a:tcPr/>
                </a:tc>
                <a:extLst>
                  <a:ext uri="{0D108BD9-81ED-4DB2-BD59-A6C34878D82A}">
                    <a16:rowId xmlns:a16="http://schemas.microsoft.com/office/drawing/2014/main" val="3937469726"/>
                  </a:ext>
                </a:extLst>
              </a:tr>
              <a:tr h="667399">
                <a:tc>
                  <a:txBody>
                    <a:bodyPr/>
                    <a:lstStyle/>
                    <a:p>
                      <a:pPr algn="l"/>
                      <a:r>
                        <a:rPr lang="en-US"/>
                        <a:t>Office</a:t>
                      </a:r>
                    </a:p>
                  </a:txBody>
                  <a:tcPr/>
                </a:tc>
                <a:tc>
                  <a:txBody>
                    <a:bodyPr/>
                    <a:lstStyle/>
                    <a:p>
                      <a:r>
                        <a:rPr lang="en-US"/>
                        <a:t>Building closed, all meetings online</a:t>
                      </a:r>
                    </a:p>
                  </a:txBody>
                  <a:tcPr/>
                </a:tc>
                <a:extLst>
                  <a:ext uri="{0D108BD9-81ED-4DB2-BD59-A6C34878D82A}">
                    <a16:rowId xmlns:a16="http://schemas.microsoft.com/office/drawing/2014/main" val="1011119404"/>
                  </a:ext>
                </a:extLst>
              </a:tr>
            </a:tbl>
          </a:graphicData>
        </a:graphic>
      </p:graphicFrame>
    </p:spTree>
    <p:extLst>
      <p:ext uri="{BB962C8B-B14F-4D97-AF65-F5344CB8AC3E}">
        <p14:creationId xmlns:p14="http://schemas.microsoft.com/office/powerpoint/2010/main" val="416700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5F68-E263-4A0E-A498-93F24F52469B}"/>
              </a:ext>
            </a:extLst>
          </p:cNvPr>
          <p:cNvSpPr>
            <a:spLocks noGrp="1"/>
          </p:cNvSpPr>
          <p:nvPr>
            <p:ph type="title"/>
          </p:nvPr>
        </p:nvSpPr>
        <p:spPr/>
        <p:txBody>
          <a:bodyPr>
            <a:normAutofit/>
          </a:bodyPr>
          <a:lstStyle/>
          <a:p>
            <a:r>
              <a:rPr lang="en-US" sz="4400"/>
              <a:t>Stepwise Plan – short </a:t>
            </a:r>
            <a:r>
              <a:rPr lang="en-US" sz="4400" err="1"/>
              <a:t>short</a:t>
            </a:r>
            <a:r>
              <a:rPr lang="en-US" sz="4400"/>
              <a:t> version</a:t>
            </a:r>
          </a:p>
        </p:txBody>
      </p:sp>
      <p:sp>
        <p:nvSpPr>
          <p:cNvPr id="3" name="Content Placeholder 2">
            <a:extLst>
              <a:ext uri="{FF2B5EF4-FFF2-40B4-BE49-F238E27FC236}">
                <a16:creationId xmlns:a16="http://schemas.microsoft.com/office/drawing/2014/main" id="{77F74BF8-B679-488B-B6D2-60E67FE6A3AA}"/>
              </a:ext>
            </a:extLst>
          </p:cNvPr>
          <p:cNvSpPr>
            <a:spLocks noGrp="1"/>
          </p:cNvSpPr>
          <p:nvPr>
            <p:ph idx="1"/>
          </p:nvPr>
        </p:nvSpPr>
        <p:spPr/>
        <p:txBody>
          <a:bodyPr>
            <a:normAutofit/>
          </a:bodyPr>
          <a:lstStyle/>
          <a:p>
            <a:r>
              <a:rPr lang="en-US" sz="3200"/>
              <a:t>Green (low): Status quo, church basically open</a:t>
            </a:r>
          </a:p>
          <a:p>
            <a:r>
              <a:rPr lang="en-US" sz="3200"/>
              <a:t>Yellow (moderate): Varying mitigation measures for in 	person activities </a:t>
            </a:r>
          </a:p>
          <a:p>
            <a:r>
              <a:rPr lang="en-US" sz="3200"/>
              <a:t>Orange (high): UCL is primarily online for programming</a:t>
            </a:r>
          </a:p>
          <a:p>
            <a:r>
              <a:rPr lang="en-US" sz="3200"/>
              <a:t>Red (severe): All UCL operations are fully remote</a:t>
            </a:r>
          </a:p>
        </p:txBody>
      </p:sp>
    </p:spTree>
    <p:extLst>
      <p:ext uri="{BB962C8B-B14F-4D97-AF65-F5344CB8AC3E}">
        <p14:creationId xmlns:p14="http://schemas.microsoft.com/office/powerpoint/2010/main" val="29908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83E3-1287-49B0-A385-E0573BDE1A74}"/>
              </a:ext>
            </a:extLst>
          </p:cNvPr>
          <p:cNvSpPr>
            <a:spLocks noGrp="1"/>
          </p:cNvSpPr>
          <p:nvPr>
            <p:ph type="title"/>
          </p:nvPr>
        </p:nvSpPr>
        <p:spPr/>
        <p:txBody>
          <a:bodyPr>
            <a:normAutofit fontScale="90000"/>
          </a:bodyPr>
          <a:lstStyle/>
          <a:p>
            <a:r>
              <a:rPr lang="en-US" sz="5300"/>
              <a:t>Howard Zinn </a:t>
            </a:r>
            <a:br>
              <a:rPr lang="en-US" sz="3600"/>
            </a:br>
            <a:r>
              <a:rPr lang="en-US" sz="3600"/>
              <a:t>Y</a:t>
            </a:r>
            <a:r>
              <a:rPr lang="en-US" sz="3600" i="1"/>
              <a:t>ou Can’t Be Neutral on a Moving Train (2002)</a:t>
            </a:r>
            <a:endParaRPr lang="en-US" sz="3600"/>
          </a:p>
        </p:txBody>
      </p:sp>
      <p:sp>
        <p:nvSpPr>
          <p:cNvPr id="3" name="Content Placeholder 2">
            <a:extLst>
              <a:ext uri="{FF2B5EF4-FFF2-40B4-BE49-F238E27FC236}">
                <a16:creationId xmlns:a16="http://schemas.microsoft.com/office/drawing/2014/main" id="{CA499625-0BE7-4BE2-A17E-2611F6AA0B9D}"/>
              </a:ext>
            </a:extLst>
          </p:cNvPr>
          <p:cNvSpPr>
            <a:spLocks noGrp="1"/>
          </p:cNvSpPr>
          <p:nvPr>
            <p:ph idx="1"/>
          </p:nvPr>
        </p:nvSpPr>
        <p:spPr/>
        <p:txBody>
          <a:bodyPr>
            <a:normAutofit fontScale="70000" lnSpcReduction="20000"/>
          </a:bodyPr>
          <a:lstStyle/>
          <a:p>
            <a:pPr algn="l">
              <a:lnSpc>
                <a:spcPct val="120000"/>
              </a:lnSpc>
              <a:spcBef>
                <a:spcPts val="0"/>
              </a:spcBef>
              <a:spcAft>
                <a:spcPts val="0"/>
              </a:spcAft>
            </a:pPr>
            <a:br>
              <a:rPr lang="en-US" b="0" i="0">
                <a:solidFill>
                  <a:srgbClr val="181818"/>
                </a:solidFill>
                <a:effectLst/>
                <a:latin typeface="Merriweather"/>
              </a:rPr>
            </a:br>
            <a:r>
              <a:rPr lang="en-US" sz="2600" b="0" i="0">
                <a:solidFill>
                  <a:srgbClr val="181818"/>
                </a:solidFill>
                <a:effectLst/>
                <a:latin typeface="Merriweather"/>
              </a:rPr>
              <a:t>To be hopeful in bad times is not just foolishly romantic. It is based on the fact that human history is a history not only of cruelty, but also of compassion, sacrifice, courage, kindness.</a:t>
            </a:r>
          </a:p>
          <a:p>
            <a:pPr algn="l">
              <a:lnSpc>
                <a:spcPct val="120000"/>
              </a:lnSpc>
              <a:spcBef>
                <a:spcPts val="0"/>
              </a:spcBef>
              <a:spcAft>
                <a:spcPts val="0"/>
              </a:spcAft>
            </a:pPr>
            <a:br>
              <a:rPr lang="en-US" sz="2600" b="0" i="0">
                <a:solidFill>
                  <a:srgbClr val="181818"/>
                </a:solidFill>
                <a:effectLst/>
                <a:latin typeface="Merriweather"/>
              </a:rPr>
            </a:br>
            <a:r>
              <a:rPr lang="en-US" sz="2600" b="0" i="0">
                <a:solidFill>
                  <a:srgbClr val="181818"/>
                </a:solidFill>
                <a:effectLst/>
                <a:latin typeface="Merriweather"/>
              </a:rPr>
              <a:t>What we choose to emphasize in this complex history will determine our lives. If we see only the worst, it destroys our capacity to do something. If we remember those times and places—and there are so many—where people have behaved magnificently, this gives us the energy to act, and at least the possibility of sending this spinning top of a world in a different direction.</a:t>
            </a:r>
          </a:p>
          <a:p>
            <a:pPr algn="l">
              <a:lnSpc>
                <a:spcPct val="120000"/>
              </a:lnSpc>
              <a:spcBef>
                <a:spcPts val="0"/>
              </a:spcBef>
              <a:spcAft>
                <a:spcPts val="0"/>
              </a:spcAft>
            </a:pPr>
            <a:br>
              <a:rPr lang="en-US" sz="2600" b="0" i="0">
                <a:solidFill>
                  <a:srgbClr val="181818"/>
                </a:solidFill>
                <a:effectLst/>
                <a:latin typeface="Merriweather"/>
              </a:rPr>
            </a:br>
            <a:r>
              <a:rPr lang="en-US" sz="2600" b="0" i="0">
                <a:solidFill>
                  <a:srgbClr val="181818"/>
                </a:solidFill>
                <a:effectLst/>
                <a:latin typeface="Merriweather"/>
              </a:rPr>
              <a:t>And if we do act, in however small a way, we don’t have to wait for some grand utopian future. The future is an infinite succession of presents, and to live now as we think human beings should live, in defiance of all that is bad around us, is itself a marvelous victory.</a:t>
            </a:r>
          </a:p>
          <a:p>
            <a:pPr>
              <a:lnSpc>
                <a:spcPct val="120000"/>
              </a:lnSpc>
              <a:spcBef>
                <a:spcPts val="0"/>
              </a:spcBef>
              <a:spcAft>
                <a:spcPts val="0"/>
              </a:spcAft>
            </a:pPr>
            <a:br>
              <a:rPr lang="en-US"/>
            </a:br>
            <a:endParaRPr lang="en-US"/>
          </a:p>
        </p:txBody>
      </p:sp>
    </p:spTree>
    <p:extLst>
      <p:ext uri="{BB962C8B-B14F-4D97-AF65-F5344CB8AC3E}">
        <p14:creationId xmlns:p14="http://schemas.microsoft.com/office/powerpoint/2010/main" val="161877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Chart, histogram&#10;&#10;Description automatically generated">
            <a:extLst>
              <a:ext uri="{FF2B5EF4-FFF2-40B4-BE49-F238E27FC236}">
                <a16:creationId xmlns:a16="http://schemas.microsoft.com/office/drawing/2014/main" id="{A3F29700-F702-491C-95A9-3B941D69262D}"/>
              </a:ext>
            </a:extLst>
          </p:cNvPr>
          <p:cNvPicPr>
            <a:picLocks noGrp="1" noChangeAspect="1"/>
          </p:cNvPicPr>
          <p:nvPr>
            <p:ph idx="1"/>
          </p:nvPr>
        </p:nvPicPr>
        <p:blipFill rotWithShape="1">
          <a:blip r:embed="rId2"/>
          <a:srcRect t="16995" b="3569"/>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663C51-A0EA-4A50-9644-B27E1CD29CCA}"/>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4800"/>
              <a:t>Current Situation</a:t>
            </a:r>
            <a:endParaRPr lang="en-US" sz="4800">
              <a:latin typeface="+mn-lt"/>
            </a:endParaRPr>
          </a:p>
        </p:txBody>
      </p:sp>
      <p:sp>
        <p:nvSpPr>
          <p:cNvPr id="4" name="Text Placeholder 3">
            <a:extLst>
              <a:ext uri="{FF2B5EF4-FFF2-40B4-BE49-F238E27FC236}">
                <a16:creationId xmlns:a16="http://schemas.microsoft.com/office/drawing/2014/main" id="{F736770F-4BA6-419D-8DE7-CF73BA3469E4}"/>
              </a:ext>
            </a:extLst>
          </p:cNvPr>
          <p:cNvSpPr>
            <a:spLocks noGrp="1"/>
          </p:cNvSpPr>
          <p:nvPr>
            <p:ph type="body" sz="half" idx="2"/>
          </p:nvPr>
        </p:nvSpPr>
        <p:spPr>
          <a:xfrm>
            <a:off x="8289580" y="5120639"/>
            <a:ext cx="3073745" cy="1280160"/>
          </a:xfrm>
        </p:spPr>
        <p:txBody>
          <a:bodyPr vert="horz" lIns="91440" tIns="45720" rIns="91440" bIns="45720" rtlCol="0" anchor="ctr">
            <a:normAutofit/>
          </a:bodyPr>
          <a:lstStyle/>
          <a:p>
            <a:pPr>
              <a:lnSpc>
                <a:spcPct val="100000"/>
              </a:lnSpc>
            </a:pPr>
            <a:r>
              <a:rPr lang="en-US" sz="1500" cap="all" spc="200"/>
              <a:t>Lancaster County COVID-19 cases/100K</a:t>
            </a:r>
          </a:p>
          <a:p>
            <a:pPr>
              <a:lnSpc>
                <a:spcPct val="100000"/>
              </a:lnSpc>
            </a:pPr>
            <a:r>
              <a:rPr lang="en-US" sz="1500" cap="all" spc="200"/>
              <a:t>Colors correspond to Harvard GHI thresholds</a:t>
            </a:r>
          </a:p>
        </p:txBody>
      </p:sp>
      <p:cxnSp>
        <p:nvCxnSpPr>
          <p:cNvPr id="17" name="Straight Connector 16">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928032B-517D-4E1F-B814-99EE98CBA1B8}"/>
              </a:ext>
            </a:extLst>
          </p:cNvPr>
          <p:cNvSpPr txBox="1"/>
          <p:nvPr/>
        </p:nvSpPr>
        <p:spPr>
          <a:xfrm>
            <a:off x="1951264" y="6606362"/>
            <a:ext cx="9478735" cy="276999"/>
          </a:xfrm>
          <a:prstGeom prst="rect">
            <a:avLst/>
          </a:prstGeom>
          <a:noFill/>
        </p:spPr>
        <p:txBody>
          <a:bodyPr wrap="square" rtlCol="0">
            <a:spAutoFit/>
          </a:bodyPr>
          <a:lstStyle/>
          <a:p>
            <a:r>
              <a:rPr lang="en-US" sz="1200"/>
              <a:t>https://public.tableau.com/app/profile/healthynebraska/viz/NebraskaCountyCOVID-19Ratesper100K-HarvardGHIThresholds/CountyRates</a:t>
            </a:r>
          </a:p>
        </p:txBody>
      </p:sp>
    </p:spTree>
    <p:extLst>
      <p:ext uri="{BB962C8B-B14F-4D97-AF65-F5344CB8AC3E}">
        <p14:creationId xmlns:p14="http://schemas.microsoft.com/office/powerpoint/2010/main" val="40084329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A81E8-AFBF-4FF5-A830-79070D78D19E}"/>
              </a:ext>
            </a:extLst>
          </p:cNvPr>
          <p:cNvSpPr>
            <a:spLocks noGrp="1"/>
          </p:cNvSpPr>
          <p:nvPr>
            <p:ph type="title"/>
          </p:nvPr>
        </p:nvSpPr>
        <p:spPr>
          <a:xfrm>
            <a:off x="388623" y="643466"/>
            <a:ext cx="3653430" cy="5470463"/>
          </a:xfrm>
        </p:spPr>
        <p:txBody>
          <a:bodyPr anchor="ctr">
            <a:normAutofit/>
          </a:bodyPr>
          <a:lstStyle/>
          <a:p>
            <a:r>
              <a:rPr lang="en-US" sz="3600"/>
              <a:t>Assumptions</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F745E3-A30B-4FFB-96DC-BB1E222930C9}"/>
              </a:ext>
            </a:extLst>
          </p:cNvPr>
          <p:cNvSpPr>
            <a:spLocks noGrp="1"/>
          </p:cNvSpPr>
          <p:nvPr>
            <p:ph idx="1"/>
          </p:nvPr>
        </p:nvSpPr>
        <p:spPr>
          <a:xfrm>
            <a:off x="4428565" y="643466"/>
            <a:ext cx="6818427" cy="5470462"/>
          </a:xfrm>
        </p:spPr>
        <p:txBody>
          <a:bodyPr anchor="ctr">
            <a:normAutofit/>
          </a:bodyPr>
          <a:lstStyle/>
          <a:p>
            <a:pPr>
              <a:buFont typeface="Arial" panose="020B0604020202020204" pitchFamily="34" charset="0"/>
              <a:buChar char="•"/>
            </a:pPr>
            <a:endParaRPr lang="en-US"/>
          </a:p>
          <a:p>
            <a:pPr>
              <a:buFont typeface="Arial" panose="020B0604020202020204" pitchFamily="34" charset="0"/>
              <a:buChar char="•"/>
            </a:pPr>
            <a:r>
              <a:rPr lang="en-US"/>
              <a:t>The “Second Marathon.” Period of uncertainty with Delta variant, rapidly changing case and vaccination rates.</a:t>
            </a:r>
          </a:p>
          <a:p>
            <a:pPr>
              <a:buFont typeface="Arial" panose="020B0604020202020204" pitchFamily="34" charset="0"/>
              <a:buChar char="•"/>
            </a:pPr>
            <a:r>
              <a:rPr lang="en-US"/>
              <a:t>While masks and vaccination significantly decrease risk, evidence suggests breakthrough cases, transmission from vaccinated to unvaccinated is possible.</a:t>
            </a:r>
          </a:p>
          <a:p>
            <a:pPr>
              <a:buFont typeface="Arial" panose="020B0604020202020204" pitchFamily="34" charset="0"/>
              <a:buChar char="•"/>
            </a:pPr>
            <a:r>
              <a:rPr lang="en-US"/>
              <a:t>No children under 12 vaccinated yet, likely still several months away.</a:t>
            </a:r>
          </a:p>
          <a:p>
            <a:pPr>
              <a:buFont typeface="Arial" panose="020B0604020202020204" pitchFamily="34" charset="0"/>
              <a:buChar char="•"/>
            </a:pPr>
            <a:r>
              <a:rPr lang="en-US"/>
              <a:t>Varying levels of risk tolerance/aversion among the congregation.</a:t>
            </a:r>
          </a:p>
          <a:p>
            <a:pPr>
              <a:buFont typeface="Arial" panose="020B0604020202020204" pitchFamily="34" charset="0"/>
              <a:buChar char="•"/>
            </a:pPr>
            <a:r>
              <a:rPr lang="en-US"/>
              <a:t>We have done this before.</a:t>
            </a:r>
          </a:p>
          <a:p>
            <a:pPr>
              <a:buFont typeface="Arial" panose="020B0604020202020204" pitchFamily="34" charset="0"/>
              <a:buChar char="•"/>
            </a:pPr>
            <a:endParaRPr lang="en-US"/>
          </a:p>
        </p:txBody>
      </p:sp>
    </p:spTree>
    <p:extLst>
      <p:ext uri="{BB962C8B-B14F-4D97-AF65-F5344CB8AC3E}">
        <p14:creationId xmlns:p14="http://schemas.microsoft.com/office/powerpoint/2010/main" val="2862629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285C-B97D-4240-8245-050AB77BBECA}"/>
              </a:ext>
            </a:extLst>
          </p:cNvPr>
          <p:cNvSpPr>
            <a:spLocks noGrp="1"/>
          </p:cNvSpPr>
          <p:nvPr>
            <p:ph type="title"/>
          </p:nvPr>
        </p:nvSpPr>
        <p:spPr/>
        <p:txBody>
          <a:bodyPr>
            <a:normAutofit/>
          </a:bodyPr>
          <a:lstStyle/>
          <a:p>
            <a:r>
              <a:rPr lang="en-US" sz="4000"/>
              <a:t>Lancaster County COVID-19 Risk Dial</a:t>
            </a:r>
          </a:p>
        </p:txBody>
      </p:sp>
      <p:graphicFrame>
        <p:nvGraphicFramePr>
          <p:cNvPr id="4" name="Table 4">
            <a:extLst>
              <a:ext uri="{FF2B5EF4-FFF2-40B4-BE49-F238E27FC236}">
                <a16:creationId xmlns:a16="http://schemas.microsoft.com/office/drawing/2014/main" id="{7A5AFFFF-FD74-4357-9066-44F4B41624E8}"/>
              </a:ext>
            </a:extLst>
          </p:cNvPr>
          <p:cNvGraphicFramePr>
            <a:graphicFrameLocks noGrp="1"/>
          </p:cNvGraphicFramePr>
          <p:nvPr>
            <p:ph idx="1"/>
            <p:extLst>
              <p:ext uri="{D42A27DB-BD31-4B8C-83A1-F6EECF244321}">
                <p14:modId xmlns:p14="http://schemas.microsoft.com/office/powerpoint/2010/main" val="3714056156"/>
              </p:ext>
            </p:extLst>
          </p:nvPr>
        </p:nvGraphicFramePr>
        <p:xfrm>
          <a:off x="1066800" y="1945639"/>
          <a:ext cx="10058400" cy="3836852"/>
        </p:xfrm>
        <a:graphic>
          <a:graphicData uri="http://schemas.openxmlformats.org/drawingml/2006/table">
            <a:tbl>
              <a:tblPr firstRow="1" bandRow="1">
                <a:tableStyleId>{5940675A-B579-460E-94D1-54222C63F5DA}</a:tableStyleId>
              </a:tblPr>
              <a:tblGrid>
                <a:gridCol w="5029200">
                  <a:extLst>
                    <a:ext uri="{9D8B030D-6E8A-4147-A177-3AD203B41FA5}">
                      <a16:colId xmlns:a16="http://schemas.microsoft.com/office/drawing/2014/main" val="2922283027"/>
                    </a:ext>
                  </a:extLst>
                </a:gridCol>
                <a:gridCol w="5029200">
                  <a:extLst>
                    <a:ext uri="{9D8B030D-6E8A-4147-A177-3AD203B41FA5}">
                      <a16:colId xmlns:a16="http://schemas.microsoft.com/office/drawing/2014/main" val="3728827766"/>
                    </a:ext>
                  </a:extLst>
                </a:gridCol>
              </a:tblGrid>
              <a:tr h="959213">
                <a:tc>
                  <a:txBody>
                    <a:bodyPr/>
                    <a:lstStyle/>
                    <a:p>
                      <a:r>
                        <a:rPr lang="en-US"/>
                        <a:t>Green</a:t>
                      </a:r>
                    </a:p>
                  </a:txBody>
                  <a:tcPr>
                    <a:solidFill>
                      <a:srgbClr val="00B050"/>
                    </a:solidFill>
                  </a:tcPr>
                </a:tc>
                <a:tc>
                  <a:txBody>
                    <a:bodyPr/>
                    <a:lstStyle/>
                    <a:p>
                      <a:r>
                        <a:rPr lang="en-US" b="1"/>
                        <a:t>Low</a:t>
                      </a:r>
                      <a:r>
                        <a:rPr lang="en-US"/>
                        <a:t> risk of COVID-19 spread, </a:t>
                      </a:r>
                      <a:r>
                        <a:rPr lang="en-US" b="1"/>
                        <a:t>low</a:t>
                      </a:r>
                      <a:r>
                        <a:rPr lang="en-US"/>
                        <a:t> impact on community. </a:t>
                      </a:r>
                    </a:p>
                  </a:txBody>
                  <a:tcPr/>
                </a:tc>
                <a:extLst>
                  <a:ext uri="{0D108BD9-81ED-4DB2-BD59-A6C34878D82A}">
                    <a16:rowId xmlns:a16="http://schemas.microsoft.com/office/drawing/2014/main" val="4155642098"/>
                  </a:ext>
                </a:extLst>
              </a:tr>
              <a:tr h="959213">
                <a:tc>
                  <a:txBody>
                    <a:bodyPr/>
                    <a:lstStyle/>
                    <a:p>
                      <a:r>
                        <a:rPr lang="en-US"/>
                        <a:t>Yellow</a:t>
                      </a:r>
                    </a:p>
                  </a:txBody>
                  <a:tcPr>
                    <a:solidFill>
                      <a:schemeClr val="accent5"/>
                    </a:solidFill>
                  </a:tcPr>
                </a:tc>
                <a:tc>
                  <a:txBody>
                    <a:bodyPr/>
                    <a:lstStyle/>
                    <a:p>
                      <a:r>
                        <a:rPr lang="en-US" b="1"/>
                        <a:t>Moderate</a:t>
                      </a:r>
                      <a:r>
                        <a:rPr lang="en-US"/>
                        <a:t> risk of COVID-19 spread, </a:t>
                      </a:r>
                      <a:r>
                        <a:rPr lang="en-US" b="1"/>
                        <a:t>moderate</a:t>
                      </a:r>
                      <a:r>
                        <a:rPr lang="en-US"/>
                        <a:t> impact on community. </a:t>
                      </a:r>
                    </a:p>
                  </a:txBody>
                  <a:tcPr/>
                </a:tc>
                <a:extLst>
                  <a:ext uri="{0D108BD9-81ED-4DB2-BD59-A6C34878D82A}">
                    <a16:rowId xmlns:a16="http://schemas.microsoft.com/office/drawing/2014/main" val="3530087534"/>
                  </a:ext>
                </a:extLst>
              </a:tr>
              <a:tr h="959213">
                <a:tc>
                  <a:txBody>
                    <a:bodyPr/>
                    <a:lstStyle/>
                    <a:p>
                      <a:r>
                        <a:rPr lang="en-US"/>
                        <a:t>Orange</a:t>
                      </a:r>
                    </a:p>
                  </a:txBody>
                  <a:tcPr>
                    <a:solidFill>
                      <a:schemeClr val="accent2"/>
                    </a:solidFill>
                  </a:tcPr>
                </a:tc>
                <a:tc>
                  <a:txBody>
                    <a:bodyPr/>
                    <a:lstStyle/>
                    <a:p>
                      <a:r>
                        <a:rPr lang="en-US" b="1"/>
                        <a:t>High</a:t>
                      </a:r>
                      <a:r>
                        <a:rPr lang="en-US"/>
                        <a:t> risk of COVID-19 spread, </a:t>
                      </a:r>
                      <a:r>
                        <a:rPr lang="en-US" b="1"/>
                        <a:t>high</a:t>
                      </a:r>
                      <a:r>
                        <a:rPr lang="en-US"/>
                        <a:t> impact on community. </a:t>
                      </a:r>
                    </a:p>
                  </a:txBody>
                  <a:tcPr/>
                </a:tc>
                <a:extLst>
                  <a:ext uri="{0D108BD9-81ED-4DB2-BD59-A6C34878D82A}">
                    <a16:rowId xmlns:a16="http://schemas.microsoft.com/office/drawing/2014/main" val="1192874166"/>
                  </a:ext>
                </a:extLst>
              </a:tr>
              <a:tr h="959213">
                <a:tc>
                  <a:txBody>
                    <a:bodyPr/>
                    <a:lstStyle/>
                    <a:p>
                      <a:r>
                        <a:rPr lang="en-US"/>
                        <a:t>Red</a:t>
                      </a:r>
                    </a:p>
                  </a:txBody>
                  <a:tcPr>
                    <a:solidFill>
                      <a:schemeClr val="accent4"/>
                    </a:solidFill>
                  </a:tcPr>
                </a:tc>
                <a:tc>
                  <a:txBody>
                    <a:bodyPr/>
                    <a:lstStyle/>
                    <a:p>
                      <a:r>
                        <a:rPr lang="en-US" b="1"/>
                        <a:t>Severe</a:t>
                      </a:r>
                      <a:r>
                        <a:rPr lang="en-US"/>
                        <a:t> risk of COVID-19 spread, </a:t>
                      </a:r>
                      <a:r>
                        <a:rPr lang="en-US" b="1"/>
                        <a:t>Severe</a:t>
                      </a:r>
                      <a:r>
                        <a:rPr lang="en-US"/>
                        <a:t> impact on community. </a:t>
                      </a:r>
                    </a:p>
                  </a:txBody>
                  <a:tcPr/>
                </a:tc>
                <a:extLst>
                  <a:ext uri="{0D108BD9-81ED-4DB2-BD59-A6C34878D82A}">
                    <a16:rowId xmlns:a16="http://schemas.microsoft.com/office/drawing/2014/main" val="1235268206"/>
                  </a:ext>
                </a:extLst>
              </a:tr>
            </a:tbl>
          </a:graphicData>
        </a:graphic>
      </p:graphicFrame>
    </p:spTree>
    <p:extLst>
      <p:ext uri="{BB962C8B-B14F-4D97-AF65-F5344CB8AC3E}">
        <p14:creationId xmlns:p14="http://schemas.microsoft.com/office/powerpoint/2010/main" val="180334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FAB8-C04B-4184-87C4-A79FB5F66074}"/>
              </a:ext>
            </a:extLst>
          </p:cNvPr>
          <p:cNvSpPr>
            <a:spLocks noGrp="1"/>
          </p:cNvSpPr>
          <p:nvPr>
            <p:ph type="title"/>
          </p:nvPr>
        </p:nvSpPr>
        <p:spPr/>
        <p:txBody>
          <a:bodyPr>
            <a:normAutofit/>
          </a:bodyPr>
          <a:lstStyle/>
          <a:p>
            <a:r>
              <a:rPr lang="en-US" sz="3200"/>
              <a:t>Lancaster County COVID-19 Risk Dial Metrics</a:t>
            </a:r>
          </a:p>
        </p:txBody>
      </p:sp>
      <p:sp>
        <p:nvSpPr>
          <p:cNvPr id="3" name="Content Placeholder 2">
            <a:extLst>
              <a:ext uri="{FF2B5EF4-FFF2-40B4-BE49-F238E27FC236}">
                <a16:creationId xmlns:a16="http://schemas.microsoft.com/office/drawing/2014/main" id="{455EE3B5-F25A-424C-9EAA-A538E49806C7}"/>
              </a:ext>
            </a:extLst>
          </p:cNvPr>
          <p:cNvSpPr>
            <a:spLocks noGrp="1"/>
          </p:cNvSpPr>
          <p:nvPr>
            <p:ph idx="1"/>
          </p:nvPr>
        </p:nvSpPr>
        <p:spPr/>
        <p:txBody>
          <a:bodyPr/>
          <a:lstStyle/>
          <a:p>
            <a:pPr>
              <a:buFont typeface="Arial" panose="020B0604020202020204" pitchFamily="34" charset="0"/>
              <a:buChar char="•"/>
            </a:pPr>
            <a:r>
              <a:rPr lang="en-US" b="1"/>
              <a:t>Test Positivity Rate </a:t>
            </a:r>
            <a:r>
              <a:rPr lang="en-US"/>
              <a:t>(average weekly percent positivity)</a:t>
            </a:r>
          </a:p>
          <a:p>
            <a:pPr>
              <a:buFont typeface="Arial" panose="020B0604020202020204" pitchFamily="34" charset="0"/>
              <a:buChar char="•"/>
            </a:pPr>
            <a:r>
              <a:rPr lang="en-US" b="1"/>
              <a:t>Case Rate </a:t>
            </a:r>
            <a:r>
              <a:rPr lang="en-US"/>
              <a:t>(number of new cases/100,000 people)</a:t>
            </a:r>
          </a:p>
          <a:p>
            <a:pPr>
              <a:buFont typeface="Arial" panose="020B0604020202020204" pitchFamily="34" charset="0"/>
              <a:buChar char="•"/>
            </a:pPr>
            <a:r>
              <a:rPr lang="en-US" b="1"/>
              <a:t>Testing Turnaround Time </a:t>
            </a:r>
            <a:r>
              <a:rPr lang="en-US"/>
              <a:t>(average time from sample collection to report)</a:t>
            </a:r>
          </a:p>
          <a:p>
            <a:pPr>
              <a:buFont typeface="Arial" panose="020B0604020202020204" pitchFamily="34" charset="0"/>
              <a:buChar char="•"/>
            </a:pPr>
            <a:r>
              <a:rPr lang="en-US" b="1"/>
              <a:t>Contact Tracing </a:t>
            </a:r>
            <a:r>
              <a:rPr lang="en-US"/>
              <a:t>(percent of cases &amp; contacts contacted within 48 </a:t>
            </a:r>
            <a:r>
              <a:rPr lang="en-US" err="1"/>
              <a:t>hrs</a:t>
            </a:r>
            <a:r>
              <a:rPr lang="en-US"/>
              <a:t>)</a:t>
            </a:r>
          </a:p>
          <a:p>
            <a:pPr>
              <a:buFont typeface="Arial" panose="020B0604020202020204" pitchFamily="34" charset="0"/>
              <a:buChar char="•"/>
            </a:pPr>
            <a:r>
              <a:rPr lang="en-US" b="1"/>
              <a:t>Health Care System Impact and Capacity </a:t>
            </a:r>
            <a:r>
              <a:rPr lang="en-US"/>
              <a:t>(percent of ICU beds available &amp; percent of Medical/Surgical beds used to care for COVID-19 patients)</a:t>
            </a:r>
          </a:p>
          <a:p>
            <a:pPr>
              <a:buFont typeface="Arial" panose="020B0604020202020204" pitchFamily="34" charset="0"/>
              <a:buChar char="•"/>
            </a:pPr>
            <a:r>
              <a:rPr lang="en-US" b="1"/>
              <a:t>Vaccination</a:t>
            </a:r>
            <a:r>
              <a:rPr lang="en-US"/>
              <a:t> (percent of eligible population vaccinated)</a:t>
            </a:r>
          </a:p>
          <a:p>
            <a:pPr>
              <a:buFont typeface="Arial" panose="020B0604020202020204" pitchFamily="34" charset="0"/>
              <a:buChar char="•"/>
            </a:pPr>
            <a:r>
              <a:rPr lang="en-US" b="1"/>
              <a:t>Deaths</a:t>
            </a:r>
            <a:r>
              <a:rPr lang="en-US"/>
              <a:t> (3 week rolling average of deaths/week)</a:t>
            </a:r>
          </a:p>
        </p:txBody>
      </p:sp>
      <p:pic>
        <p:nvPicPr>
          <p:cNvPr id="5" name="Picture 4">
            <a:extLst>
              <a:ext uri="{FF2B5EF4-FFF2-40B4-BE49-F238E27FC236}">
                <a16:creationId xmlns:a16="http://schemas.microsoft.com/office/drawing/2014/main" id="{55E5D851-3646-4B5B-9D8E-9030C947AF1E}"/>
              </a:ext>
            </a:extLst>
          </p:cNvPr>
          <p:cNvPicPr>
            <a:picLocks noChangeAspect="1"/>
          </p:cNvPicPr>
          <p:nvPr/>
        </p:nvPicPr>
        <p:blipFill>
          <a:blip r:embed="rId2"/>
          <a:stretch>
            <a:fillRect/>
          </a:stretch>
        </p:blipFill>
        <p:spPr>
          <a:xfrm>
            <a:off x="8867432" y="2108200"/>
            <a:ext cx="1838081" cy="1628679"/>
          </a:xfrm>
          <a:prstGeom prst="rect">
            <a:avLst/>
          </a:prstGeom>
        </p:spPr>
      </p:pic>
      <p:sp>
        <p:nvSpPr>
          <p:cNvPr id="6" name="TextBox 5">
            <a:extLst>
              <a:ext uri="{FF2B5EF4-FFF2-40B4-BE49-F238E27FC236}">
                <a16:creationId xmlns:a16="http://schemas.microsoft.com/office/drawing/2014/main" id="{611F07CF-ED7A-4F25-88C0-35F8C2365BFE}"/>
              </a:ext>
            </a:extLst>
          </p:cNvPr>
          <p:cNvSpPr txBox="1"/>
          <p:nvPr/>
        </p:nvSpPr>
        <p:spPr>
          <a:xfrm>
            <a:off x="1066800" y="6454675"/>
            <a:ext cx="10058400" cy="369332"/>
          </a:xfrm>
          <a:prstGeom prst="rect">
            <a:avLst/>
          </a:prstGeom>
          <a:noFill/>
        </p:spPr>
        <p:txBody>
          <a:bodyPr wrap="square" rtlCol="0">
            <a:spAutoFit/>
          </a:bodyPr>
          <a:lstStyle/>
          <a:p>
            <a:r>
              <a:rPr lang="en-US">
                <a:solidFill>
                  <a:schemeClr val="bg1"/>
                </a:solidFill>
              </a:rPr>
              <a:t>https://app.lincoln.ne.gov/city/covid19/pdf/COVID19RiskDialMetricsDescription.pdf</a:t>
            </a:r>
          </a:p>
        </p:txBody>
      </p:sp>
    </p:spTree>
    <p:extLst>
      <p:ext uri="{BB962C8B-B14F-4D97-AF65-F5344CB8AC3E}">
        <p14:creationId xmlns:p14="http://schemas.microsoft.com/office/powerpoint/2010/main" val="100348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285C-B97D-4240-8245-050AB77BBECA}"/>
              </a:ext>
            </a:extLst>
          </p:cNvPr>
          <p:cNvSpPr>
            <a:spLocks noGrp="1"/>
          </p:cNvSpPr>
          <p:nvPr>
            <p:ph type="title"/>
          </p:nvPr>
        </p:nvSpPr>
        <p:spPr/>
        <p:txBody>
          <a:bodyPr>
            <a:normAutofit/>
          </a:bodyPr>
          <a:lstStyle/>
          <a:p>
            <a:r>
              <a:rPr lang="en-US" sz="4000"/>
              <a:t>Lancaster County COVID-19 Risk Dial</a:t>
            </a:r>
          </a:p>
        </p:txBody>
      </p:sp>
      <p:graphicFrame>
        <p:nvGraphicFramePr>
          <p:cNvPr id="4" name="Table 4">
            <a:extLst>
              <a:ext uri="{FF2B5EF4-FFF2-40B4-BE49-F238E27FC236}">
                <a16:creationId xmlns:a16="http://schemas.microsoft.com/office/drawing/2014/main" id="{7A5AFFFF-FD74-4357-9066-44F4B41624E8}"/>
              </a:ext>
            </a:extLst>
          </p:cNvPr>
          <p:cNvGraphicFramePr>
            <a:graphicFrameLocks noGrp="1"/>
          </p:cNvGraphicFramePr>
          <p:nvPr>
            <p:ph idx="1"/>
            <p:extLst>
              <p:ext uri="{D42A27DB-BD31-4B8C-83A1-F6EECF244321}">
                <p14:modId xmlns:p14="http://schemas.microsoft.com/office/powerpoint/2010/main" val="3819629934"/>
              </p:ext>
            </p:extLst>
          </p:nvPr>
        </p:nvGraphicFramePr>
        <p:xfrm>
          <a:off x="1062718" y="2012496"/>
          <a:ext cx="5227864" cy="3861708"/>
        </p:xfrm>
        <a:graphic>
          <a:graphicData uri="http://schemas.openxmlformats.org/drawingml/2006/table">
            <a:tbl>
              <a:tblPr firstRow="1" bandRow="1">
                <a:tableStyleId>{5940675A-B579-460E-94D1-54222C63F5DA}</a:tableStyleId>
              </a:tblPr>
              <a:tblGrid>
                <a:gridCol w="2613932">
                  <a:extLst>
                    <a:ext uri="{9D8B030D-6E8A-4147-A177-3AD203B41FA5}">
                      <a16:colId xmlns:a16="http://schemas.microsoft.com/office/drawing/2014/main" val="2922283027"/>
                    </a:ext>
                  </a:extLst>
                </a:gridCol>
                <a:gridCol w="2613932">
                  <a:extLst>
                    <a:ext uri="{9D8B030D-6E8A-4147-A177-3AD203B41FA5}">
                      <a16:colId xmlns:a16="http://schemas.microsoft.com/office/drawing/2014/main" val="3728827766"/>
                    </a:ext>
                  </a:extLst>
                </a:gridCol>
              </a:tblGrid>
              <a:tr h="965427">
                <a:tc>
                  <a:txBody>
                    <a:bodyPr/>
                    <a:lstStyle/>
                    <a:p>
                      <a:r>
                        <a:rPr lang="en-US"/>
                        <a:t>Green</a:t>
                      </a:r>
                    </a:p>
                  </a:txBody>
                  <a:tcPr>
                    <a:solidFill>
                      <a:srgbClr val="00B050"/>
                    </a:solidFill>
                  </a:tcPr>
                </a:tc>
                <a:tc>
                  <a:txBody>
                    <a:bodyPr/>
                    <a:lstStyle/>
                    <a:p>
                      <a:r>
                        <a:rPr lang="en-US" b="1"/>
                        <a:t>Low</a:t>
                      </a:r>
                      <a:r>
                        <a:rPr lang="en-US"/>
                        <a:t> (Summer 2021, pre-Delta)</a:t>
                      </a:r>
                    </a:p>
                  </a:txBody>
                  <a:tcPr/>
                </a:tc>
                <a:extLst>
                  <a:ext uri="{0D108BD9-81ED-4DB2-BD59-A6C34878D82A}">
                    <a16:rowId xmlns:a16="http://schemas.microsoft.com/office/drawing/2014/main" val="4155642098"/>
                  </a:ext>
                </a:extLst>
              </a:tr>
              <a:tr h="1188218">
                <a:tc>
                  <a:txBody>
                    <a:bodyPr/>
                    <a:lstStyle/>
                    <a:p>
                      <a:r>
                        <a:rPr lang="en-US"/>
                        <a:t>Yellow</a:t>
                      </a:r>
                    </a:p>
                  </a:txBody>
                  <a:tcPr>
                    <a:solidFill>
                      <a:schemeClr val="accent5"/>
                    </a:solidFill>
                  </a:tcPr>
                </a:tc>
                <a:tc>
                  <a:txBody>
                    <a:bodyPr/>
                    <a:lstStyle/>
                    <a:p>
                      <a:r>
                        <a:rPr lang="en-US" b="1"/>
                        <a:t>Moderate</a:t>
                      </a:r>
                      <a:r>
                        <a:rPr lang="en-US"/>
                        <a:t> (Spring 2021, post-vaccine)</a:t>
                      </a:r>
                    </a:p>
                  </a:txBody>
                  <a:tcPr/>
                </a:tc>
                <a:extLst>
                  <a:ext uri="{0D108BD9-81ED-4DB2-BD59-A6C34878D82A}">
                    <a16:rowId xmlns:a16="http://schemas.microsoft.com/office/drawing/2014/main" val="3530087534"/>
                  </a:ext>
                </a:extLst>
              </a:tr>
              <a:tr h="742636">
                <a:tc>
                  <a:txBody>
                    <a:bodyPr/>
                    <a:lstStyle/>
                    <a:p>
                      <a:r>
                        <a:rPr lang="en-US"/>
                        <a:t>Orange</a:t>
                      </a:r>
                    </a:p>
                  </a:txBody>
                  <a:tcPr>
                    <a:solidFill>
                      <a:schemeClr val="accent2"/>
                    </a:solidFill>
                  </a:tcPr>
                </a:tc>
                <a:tc>
                  <a:txBody>
                    <a:bodyPr/>
                    <a:lstStyle/>
                    <a:p>
                      <a:r>
                        <a:rPr lang="en-US" b="1"/>
                        <a:t>High</a:t>
                      </a:r>
                      <a:r>
                        <a:rPr lang="en-US"/>
                        <a:t> (Fall 2020)</a:t>
                      </a:r>
                    </a:p>
                  </a:txBody>
                  <a:tcPr/>
                </a:tc>
                <a:extLst>
                  <a:ext uri="{0D108BD9-81ED-4DB2-BD59-A6C34878D82A}">
                    <a16:rowId xmlns:a16="http://schemas.microsoft.com/office/drawing/2014/main" val="1192874166"/>
                  </a:ext>
                </a:extLst>
              </a:tr>
              <a:tr h="965427">
                <a:tc>
                  <a:txBody>
                    <a:bodyPr/>
                    <a:lstStyle/>
                    <a:p>
                      <a:r>
                        <a:rPr lang="en-US"/>
                        <a:t>Red</a:t>
                      </a:r>
                    </a:p>
                  </a:txBody>
                  <a:tcPr>
                    <a:solidFill>
                      <a:schemeClr val="accent4"/>
                    </a:solidFill>
                  </a:tcPr>
                </a:tc>
                <a:tc>
                  <a:txBody>
                    <a:bodyPr/>
                    <a:lstStyle/>
                    <a:p>
                      <a:r>
                        <a:rPr lang="en-US" b="1"/>
                        <a:t>Severe</a:t>
                      </a:r>
                      <a:r>
                        <a:rPr lang="en-US"/>
                        <a:t> (Winter 2020-21)</a:t>
                      </a:r>
                    </a:p>
                  </a:txBody>
                  <a:tcPr/>
                </a:tc>
                <a:extLst>
                  <a:ext uri="{0D108BD9-81ED-4DB2-BD59-A6C34878D82A}">
                    <a16:rowId xmlns:a16="http://schemas.microsoft.com/office/drawing/2014/main" val="1235268206"/>
                  </a:ext>
                </a:extLst>
              </a:tr>
            </a:tbl>
          </a:graphicData>
        </a:graphic>
      </p:graphicFrame>
      <p:pic>
        <p:nvPicPr>
          <p:cNvPr id="5" name="Picture 4" descr="Chart, histogram&#10;&#10;Description automatically generated">
            <a:extLst>
              <a:ext uri="{FF2B5EF4-FFF2-40B4-BE49-F238E27FC236}">
                <a16:creationId xmlns:a16="http://schemas.microsoft.com/office/drawing/2014/main" id="{645CBFD1-93BD-474D-88BE-DA34251A01B2}"/>
              </a:ext>
            </a:extLst>
          </p:cNvPr>
          <p:cNvPicPr>
            <a:picLocks noChangeAspect="1"/>
          </p:cNvPicPr>
          <p:nvPr/>
        </p:nvPicPr>
        <p:blipFill>
          <a:blip r:embed="rId2"/>
          <a:stretch>
            <a:fillRect/>
          </a:stretch>
        </p:blipFill>
        <p:spPr>
          <a:xfrm>
            <a:off x="6294664" y="2608300"/>
            <a:ext cx="5837536" cy="2808704"/>
          </a:xfrm>
          <a:prstGeom prst="rect">
            <a:avLst/>
          </a:prstGeom>
        </p:spPr>
      </p:pic>
      <p:sp>
        <p:nvSpPr>
          <p:cNvPr id="6" name="Rectangle 5">
            <a:extLst>
              <a:ext uri="{FF2B5EF4-FFF2-40B4-BE49-F238E27FC236}">
                <a16:creationId xmlns:a16="http://schemas.microsoft.com/office/drawing/2014/main" id="{4373809E-236E-40D2-9B89-3835B2192252}"/>
              </a:ext>
            </a:extLst>
          </p:cNvPr>
          <p:cNvSpPr/>
          <p:nvPr/>
        </p:nvSpPr>
        <p:spPr>
          <a:xfrm>
            <a:off x="10855778" y="5074104"/>
            <a:ext cx="538843" cy="34290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0E9204-5764-430A-8225-C9425CE871E8}"/>
              </a:ext>
            </a:extLst>
          </p:cNvPr>
          <p:cNvSpPr/>
          <p:nvPr/>
        </p:nvSpPr>
        <p:spPr>
          <a:xfrm>
            <a:off x="10018059" y="4902653"/>
            <a:ext cx="742470" cy="375557"/>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FFFF00"/>
              </a:solidFill>
            </a:endParaRPr>
          </a:p>
        </p:txBody>
      </p:sp>
      <p:sp>
        <p:nvSpPr>
          <p:cNvPr id="8" name="Rectangle 7">
            <a:extLst>
              <a:ext uri="{FF2B5EF4-FFF2-40B4-BE49-F238E27FC236}">
                <a16:creationId xmlns:a16="http://schemas.microsoft.com/office/drawing/2014/main" id="{A5E370FB-17D8-4030-9856-13EF3493ECF7}"/>
              </a:ext>
            </a:extLst>
          </p:cNvPr>
          <p:cNvSpPr/>
          <p:nvPr/>
        </p:nvSpPr>
        <p:spPr>
          <a:xfrm>
            <a:off x="8090807" y="4634592"/>
            <a:ext cx="698048" cy="375557"/>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FFFF00"/>
              </a:solidFill>
            </a:endParaRPr>
          </a:p>
        </p:txBody>
      </p:sp>
      <p:sp>
        <p:nvSpPr>
          <p:cNvPr id="9" name="Rectangle 8">
            <a:extLst>
              <a:ext uri="{FF2B5EF4-FFF2-40B4-BE49-F238E27FC236}">
                <a16:creationId xmlns:a16="http://schemas.microsoft.com/office/drawing/2014/main" id="{B7274E23-CB52-4BEB-8B72-E8394A36E595}"/>
              </a:ext>
            </a:extLst>
          </p:cNvPr>
          <p:cNvSpPr/>
          <p:nvPr/>
        </p:nvSpPr>
        <p:spPr>
          <a:xfrm>
            <a:off x="8864407" y="3567793"/>
            <a:ext cx="720463" cy="1008289"/>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9287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66B-7F1F-4FA9-9193-26D44C87F2D1}"/>
              </a:ext>
            </a:extLst>
          </p:cNvPr>
          <p:cNvSpPr>
            <a:spLocks noGrp="1"/>
          </p:cNvSpPr>
          <p:nvPr>
            <p:ph type="ctrTitle"/>
          </p:nvPr>
        </p:nvSpPr>
        <p:spPr/>
        <p:txBody>
          <a:bodyPr/>
          <a:lstStyle/>
          <a:p>
            <a:r>
              <a:rPr lang="en-US"/>
              <a:t>Proposed Stepwise Plan for Fall 2021</a:t>
            </a:r>
          </a:p>
        </p:txBody>
      </p:sp>
      <p:sp>
        <p:nvSpPr>
          <p:cNvPr id="3" name="Subtitle 2">
            <a:extLst>
              <a:ext uri="{FF2B5EF4-FFF2-40B4-BE49-F238E27FC236}">
                <a16:creationId xmlns:a16="http://schemas.microsoft.com/office/drawing/2014/main" id="{43034037-B366-48EA-B3CF-7CB764604944}"/>
              </a:ext>
            </a:extLst>
          </p:cNvPr>
          <p:cNvSpPr>
            <a:spLocks noGrp="1"/>
          </p:cNvSpPr>
          <p:nvPr>
            <p:ph type="subTitle" idx="1"/>
          </p:nvPr>
        </p:nvSpPr>
        <p:spPr/>
        <p:txBody>
          <a:bodyPr/>
          <a:lstStyle/>
          <a:p>
            <a:r>
              <a:rPr lang="en-US"/>
              <a:t>Unitarian Church of Lincoln</a:t>
            </a:r>
          </a:p>
        </p:txBody>
      </p:sp>
    </p:spTree>
    <p:extLst>
      <p:ext uri="{BB962C8B-B14F-4D97-AF65-F5344CB8AC3E}">
        <p14:creationId xmlns:p14="http://schemas.microsoft.com/office/powerpoint/2010/main" val="220603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A81E8-AFBF-4FF5-A830-79070D78D19E}"/>
              </a:ext>
            </a:extLst>
          </p:cNvPr>
          <p:cNvSpPr>
            <a:spLocks noGrp="1"/>
          </p:cNvSpPr>
          <p:nvPr>
            <p:ph type="title"/>
          </p:nvPr>
        </p:nvSpPr>
        <p:spPr>
          <a:xfrm>
            <a:off x="643468" y="643467"/>
            <a:ext cx="3073550" cy="5126203"/>
          </a:xfrm>
        </p:spPr>
        <p:txBody>
          <a:bodyPr anchor="ctr">
            <a:normAutofit/>
          </a:bodyPr>
          <a:lstStyle/>
          <a:p>
            <a:pPr algn="r"/>
            <a:r>
              <a:rPr lang="en-US" sz="3200" dirty="0"/>
              <a:t>UCL Programming</a:t>
            </a:r>
            <a:br>
              <a:rPr lang="en-US" sz="3200"/>
            </a:br>
            <a:r>
              <a:rPr lang="en-US" sz="3200"/>
              <a:t>Overview</a:t>
            </a:r>
          </a:p>
        </p:txBody>
      </p:sp>
      <p:cxnSp>
        <p:nvCxnSpPr>
          <p:cNvPr id="6"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F745E3-A30B-4FFB-96DC-BB1E222930C9}"/>
              </a:ext>
            </a:extLst>
          </p:cNvPr>
          <p:cNvSpPr>
            <a:spLocks noGrp="1"/>
          </p:cNvSpPr>
          <p:nvPr>
            <p:ph idx="1"/>
          </p:nvPr>
        </p:nvSpPr>
        <p:spPr>
          <a:xfrm>
            <a:off x="4363786" y="621697"/>
            <a:ext cx="6791894" cy="5147973"/>
          </a:xfrm>
        </p:spPr>
        <p:txBody>
          <a:bodyPr anchor="ctr">
            <a:normAutofit fontScale="92500"/>
          </a:bodyPr>
          <a:lstStyle/>
          <a:p>
            <a:pPr>
              <a:buFont typeface="Arial" panose="020B0604020202020204" pitchFamily="34" charset="0"/>
              <a:buChar char="•"/>
            </a:pPr>
            <a:endParaRPr lang="en-US"/>
          </a:p>
          <a:p>
            <a:pPr>
              <a:buFont typeface="Arial" panose="020B0604020202020204" pitchFamily="34" charset="0"/>
              <a:buChar char="•"/>
            </a:pPr>
            <a:endParaRPr lang="en-US"/>
          </a:p>
          <a:p>
            <a:pPr>
              <a:buFont typeface="Arial" panose="020B0604020202020204" pitchFamily="34" charset="0"/>
              <a:buChar char="•"/>
            </a:pPr>
            <a:r>
              <a:rPr lang="en-US"/>
              <a:t>Single service on Sunday morning, 10:00 AM. If risk dial is in green or yellow on LLCHD risk dial, both in person and livestreamed. If risk dial is in orange or red, livestreamed or prerecorded.</a:t>
            </a:r>
          </a:p>
          <a:p>
            <a:pPr>
              <a:buFont typeface="Arial" panose="020B0604020202020204" pitchFamily="34" charset="0"/>
              <a:buChar char="•"/>
            </a:pPr>
            <a:r>
              <a:rPr lang="en-US"/>
              <a:t>Vespers services on Third Thursday of the month, in person at green or yellow, online at orange and red.</a:t>
            </a:r>
          </a:p>
          <a:p>
            <a:pPr>
              <a:buFont typeface="Arial" panose="020B0604020202020204" pitchFamily="34" charset="0"/>
              <a:buChar char="•"/>
            </a:pPr>
            <a:r>
              <a:rPr lang="en-US"/>
              <a:t>Office is open at green and yellow, becomes primarily remote at orange and red.</a:t>
            </a:r>
          </a:p>
          <a:p>
            <a:pPr>
              <a:buFont typeface="Arial" panose="020B0604020202020204" pitchFamily="34" charset="0"/>
              <a:buChar char="•"/>
            </a:pPr>
            <a:r>
              <a:rPr lang="en-US"/>
              <a:t>Sunday school transitions to online at mid-yellow, reflecting lack of pediatric vaccine.</a:t>
            </a:r>
          </a:p>
          <a:p>
            <a:pPr>
              <a:buFont typeface="Arial" panose="020B0604020202020204" pitchFamily="34" charset="0"/>
              <a:buChar char="•"/>
            </a:pPr>
            <a:r>
              <a:rPr lang="en-US"/>
              <a:t>Rentals, rites of passage, and other events follow similar guidelines.</a:t>
            </a:r>
          </a:p>
          <a:p>
            <a:pPr marL="0" indent="0">
              <a:buNone/>
            </a:pPr>
            <a:endParaRPr lang="en-US"/>
          </a:p>
          <a:p>
            <a:pPr>
              <a:buFont typeface="Arial" panose="020B0604020202020204" pitchFamily="34" charset="0"/>
              <a:buChar char="•"/>
            </a:pPr>
            <a:endParaRPr lang="en-US"/>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654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4340-BDAC-4CF0-A1A0-2B7BB5756B3C}"/>
              </a:ext>
            </a:extLst>
          </p:cNvPr>
          <p:cNvSpPr>
            <a:spLocks noGrp="1"/>
          </p:cNvSpPr>
          <p:nvPr>
            <p:ph type="title"/>
          </p:nvPr>
        </p:nvSpPr>
        <p:spPr/>
        <p:txBody>
          <a:bodyPr/>
          <a:lstStyle/>
          <a:p>
            <a:r>
              <a:rPr lang="en-US"/>
              <a:t>Green – “Status Quo”</a:t>
            </a:r>
          </a:p>
        </p:txBody>
      </p:sp>
      <p:graphicFrame>
        <p:nvGraphicFramePr>
          <p:cNvPr id="6" name="Table 6">
            <a:extLst>
              <a:ext uri="{FF2B5EF4-FFF2-40B4-BE49-F238E27FC236}">
                <a16:creationId xmlns:a16="http://schemas.microsoft.com/office/drawing/2014/main" id="{E831B218-EFE9-4D43-B202-9ABD4E8CDC3B}"/>
              </a:ext>
            </a:extLst>
          </p:cNvPr>
          <p:cNvGraphicFramePr>
            <a:graphicFrameLocks noGrp="1"/>
          </p:cNvGraphicFramePr>
          <p:nvPr>
            <p:ph idx="1"/>
            <p:extLst>
              <p:ext uri="{D42A27DB-BD31-4B8C-83A1-F6EECF244321}">
                <p14:modId xmlns:p14="http://schemas.microsoft.com/office/powerpoint/2010/main" val="1144979532"/>
              </p:ext>
            </p:extLst>
          </p:nvPr>
        </p:nvGraphicFramePr>
        <p:xfrm>
          <a:off x="1096963" y="2108199"/>
          <a:ext cx="10058400" cy="3821545"/>
        </p:xfrm>
        <a:graphic>
          <a:graphicData uri="http://schemas.openxmlformats.org/drawingml/2006/table">
            <a:tbl>
              <a:tblPr firstRow="1" bandRow="1">
                <a:tableStyleId>{8EC20E35-A176-4012-BC5E-935CFFF8708E}</a:tableStyleId>
              </a:tblPr>
              <a:tblGrid>
                <a:gridCol w="2386466">
                  <a:extLst>
                    <a:ext uri="{9D8B030D-6E8A-4147-A177-3AD203B41FA5}">
                      <a16:colId xmlns:a16="http://schemas.microsoft.com/office/drawing/2014/main" val="3282338852"/>
                    </a:ext>
                  </a:extLst>
                </a:gridCol>
                <a:gridCol w="7671934">
                  <a:extLst>
                    <a:ext uri="{9D8B030D-6E8A-4147-A177-3AD203B41FA5}">
                      <a16:colId xmlns:a16="http://schemas.microsoft.com/office/drawing/2014/main" val="447037675"/>
                    </a:ext>
                  </a:extLst>
                </a:gridCol>
              </a:tblGrid>
              <a:tr h="667399">
                <a:tc>
                  <a:txBody>
                    <a:bodyPr/>
                    <a:lstStyle/>
                    <a:p>
                      <a:endParaRPr lang="en-US" sz="1800" b="1" kern="1200">
                        <a:solidFill>
                          <a:schemeClr val="lt1"/>
                        </a:solidFill>
                        <a:latin typeface="+mn-lt"/>
                        <a:ea typeface="+mn-ea"/>
                        <a:cs typeface="+mn-cs"/>
                      </a:endParaRPr>
                    </a:p>
                  </a:txBody>
                  <a:tcPr>
                    <a:solidFill>
                      <a:srgbClr val="00B050"/>
                    </a:solidFill>
                  </a:tcPr>
                </a:tc>
                <a:tc>
                  <a:txBody>
                    <a:bodyPr/>
                    <a:lstStyle/>
                    <a:p>
                      <a:endParaRPr lang="en-US"/>
                    </a:p>
                  </a:txBody>
                  <a:tcPr>
                    <a:solidFill>
                      <a:srgbClr val="00B050"/>
                    </a:solidFill>
                  </a:tcPr>
                </a:tc>
                <a:extLst>
                  <a:ext uri="{0D108BD9-81ED-4DB2-BD59-A6C34878D82A}">
                    <a16:rowId xmlns:a16="http://schemas.microsoft.com/office/drawing/2014/main" val="1902546931"/>
                  </a:ext>
                </a:extLst>
              </a:tr>
              <a:tr h="1151949">
                <a:tc>
                  <a:txBody>
                    <a:bodyPr/>
                    <a:lstStyle/>
                    <a:p>
                      <a:pPr algn="l"/>
                      <a:r>
                        <a:rPr lang="en-US"/>
                        <a:t>Worship Capacity</a:t>
                      </a:r>
                    </a:p>
                  </a:txBody>
                  <a:tcPr/>
                </a:tc>
                <a:tc>
                  <a:txBody>
                    <a:bodyPr/>
                    <a:lstStyle/>
                    <a:p>
                      <a:r>
                        <a:rPr lang="en-US"/>
                        <a:t>10:00, Full Capacity and Livestreamed.  Masks required while indoors on Sunday morning until pediatric vaccines are available.</a:t>
                      </a:r>
                    </a:p>
                  </a:txBody>
                  <a:tcPr/>
                </a:tc>
                <a:extLst>
                  <a:ext uri="{0D108BD9-81ED-4DB2-BD59-A6C34878D82A}">
                    <a16:rowId xmlns:a16="http://schemas.microsoft.com/office/drawing/2014/main" val="1789252325"/>
                  </a:ext>
                </a:extLst>
              </a:tr>
              <a:tr h="667399">
                <a:tc>
                  <a:txBody>
                    <a:bodyPr/>
                    <a:lstStyle/>
                    <a:p>
                      <a:pPr algn="l"/>
                      <a:r>
                        <a:rPr lang="en-US"/>
                        <a:t>Small Groups</a:t>
                      </a:r>
                    </a:p>
                  </a:txBody>
                  <a:tcPr/>
                </a:tc>
                <a:tc>
                  <a:txBody>
                    <a:bodyPr/>
                    <a:lstStyle/>
                    <a:p>
                      <a:r>
                        <a:rPr lang="en-US"/>
                        <a:t>Small Groups can meet without advance notice.</a:t>
                      </a:r>
                    </a:p>
                  </a:txBody>
                  <a:tcPr/>
                </a:tc>
                <a:extLst>
                  <a:ext uri="{0D108BD9-81ED-4DB2-BD59-A6C34878D82A}">
                    <a16:rowId xmlns:a16="http://schemas.microsoft.com/office/drawing/2014/main" val="2804601505"/>
                  </a:ext>
                </a:extLst>
              </a:tr>
              <a:tr h="667399">
                <a:tc>
                  <a:txBody>
                    <a:bodyPr/>
                    <a:lstStyle/>
                    <a:p>
                      <a:pPr algn="l"/>
                      <a:r>
                        <a:rPr lang="en-US"/>
                        <a:t>RGL</a:t>
                      </a:r>
                    </a:p>
                  </a:txBody>
                  <a:tcPr/>
                </a:tc>
                <a:tc>
                  <a:txBody>
                    <a:bodyPr/>
                    <a:lstStyle/>
                    <a:p>
                      <a:r>
                        <a:rPr lang="en-US"/>
                        <a:t>In person, age-based programming following Time for All Ages</a:t>
                      </a:r>
                    </a:p>
                  </a:txBody>
                  <a:tcPr/>
                </a:tc>
                <a:extLst>
                  <a:ext uri="{0D108BD9-81ED-4DB2-BD59-A6C34878D82A}">
                    <a16:rowId xmlns:a16="http://schemas.microsoft.com/office/drawing/2014/main" val="3937469726"/>
                  </a:ext>
                </a:extLst>
              </a:tr>
              <a:tr h="667399">
                <a:tc>
                  <a:txBody>
                    <a:bodyPr/>
                    <a:lstStyle/>
                    <a:p>
                      <a:pPr algn="l"/>
                      <a:r>
                        <a:rPr lang="en-US"/>
                        <a:t>Office</a:t>
                      </a:r>
                    </a:p>
                  </a:txBody>
                  <a:tcPr/>
                </a:tc>
                <a:tc>
                  <a:txBody>
                    <a:bodyPr/>
                    <a:lstStyle/>
                    <a:p>
                      <a:r>
                        <a:rPr lang="en-US"/>
                        <a:t>Posted office hours.</a:t>
                      </a:r>
                    </a:p>
                  </a:txBody>
                  <a:tcPr/>
                </a:tc>
                <a:extLst>
                  <a:ext uri="{0D108BD9-81ED-4DB2-BD59-A6C34878D82A}">
                    <a16:rowId xmlns:a16="http://schemas.microsoft.com/office/drawing/2014/main" val="1011119404"/>
                  </a:ext>
                </a:extLst>
              </a:tr>
            </a:tbl>
          </a:graphicData>
        </a:graphic>
      </p:graphicFrame>
    </p:spTree>
    <p:extLst>
      <p:ext uri="{BB962C8B-B14F-4D97-AF65-F5344CB8AC3E}">
        <p14:creationId xmlns:p14="http://schemas.microsoft.com/office/powerpoint/2010/main" val="342453562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EEFF0-FB57-4CB4-8BFC-DF397689E2ED}">
  <ds:schemaRefs>
    <ds:schemaRef ds:uri="71af3243-3dd4-4a8d-8c0d-dd76da1f02a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3932EF5-314F-409E-8020-FEE5FA0795B9}">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{E7C7F748-2580-488F-8A86-0C7161231C07}tf22712842_win32</Template>
  <TotalTime>272</TotalTime>
  <Words>895</Words>
  <Application>Microsoft Office PowerPoint</Application>
  <PresentationFormat>Widescreen</PresentationFormat>
  <Paragraphs>112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Franklin Gothic Book</vt:lpstr>
      <vt:lpstr>Merriweather</vt:lpstr>
      <vt:lpstr>1_RetrospectVTI</vt:lpstr>
      <vt:lpstr>August 19 Video Update: Fall 2021 Stepwise Plan</vt:lpstr>
      <vt:lpstr>Current Situation</vt:lpstr>
      <vt:lpstr>Assumptions</vt:lpstr>
      <vt:lpstr>Lancaster County COVID-19 Risk Dial</vt:lpstr>
      <vt:lpstr>Lancaster County COVID-19 Risk Dial Metrics</vt:lpstr>
      <vt:lpstr>Lancaster County COVID-19 Risk Dial</vt:lpstr>
      <vt:lpstr>Proposed Stepwise Plan for Fall 2021</vt:lpstr>
      <vt:lpstr>UCL Programming Overview</vt:lpstr>
      <vt:lpstr>Green – “Status Quo”</vt:lpstr>
      <vt:lpstr>Yellow – Increasing Measures </vt:lpstr>
      <vt:lpstr>Orange – Primarily Online</vt:lpstr>
      <vt:lpstr>Red – Building Fully Closed</vt:lpstr>
      <vt:lpstr>Stepwise Plan – short short version</vt:lpstr>
      <vt:lpstr>Howard Zinn  You Can’t Be Neutral on a Moving Train (2002)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Fall 2021 Stepwise Plan</dc:title>
  <dc:creator>Oscar Sinclair</dc:creator>
  <cp:lastModifiedBy>Oscar Sinclair</cp:lastModifiedBy>
  <cp:revision>1</cp:revision>
  <dcterms:created xsi:type="dcterms:W3CDTF">2021-08-07T14:07:04Z</dcterms:created>
  <dcterms:modified xsi:type="dcterms:W3CDTF">2021-08-19T17:15:45Z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